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1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73" d="100"/>
          <a:sy n="73" d="100"/>
        </p:scale>
        <p:origin x="5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5FC51-7FA0-4198-986E-D97D2B419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2AF326-D70F-4A74-B5FE-B9829050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2CA1D-9ABC-422B-B969-BF40A2A6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1E4C5-6C48-454D-8E5D-1AE830E5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3913D-FEDF-4182-96C6-B3E1830C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F1147-2A0C-43BD-BF5A-24B947A9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B51F94-4DC0-4844-A36F-269B51908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DA688-342B-49A0-9749-85597C18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B18B23-AC12-458B-B9C8-B62FE75E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81CE0-1C67-4075-9B7D-36F4BFAA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53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B7B0E3-AA6A-4FE4-B2E9-BD00F9A99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100710-1F31-4676-8A4F-328C776EC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3BF84-54CA-4412-BC41-C7B9190C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C15F1-E7B1-4625-A185-A656CFC7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A6EB9-2D23-4F15-AECB-30B96587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1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37072-3ECA-440B-8D8E-550442DE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FDC60-2092-4502-8152-E327DA60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F64D0-0A8E-41D4-987E-B9601884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8B14F-52DD-4B8B-A04E-62A776FA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BC8F9-0415-4375-8946-108DF717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74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77696-FCF3-4BCA-9D78-5741F7BC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9064DA-84EB-457D-8327-03388A5B6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6741A-5CAF-41D6-9DC7-173F9398B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6867C-40DD-43B3-8E3A-EB56E08E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D83C1C-3952-414E-BA33-EF54BC23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9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C07E6-F75E-4743-A404-5847EFB7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E06DD-AF14-4C75-8C6D-D8594B392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62DB59-FACA-4EAD-8CB9-E87E63595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6D6FF-CC43-4996-8C10-32985FFC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982D8-49E1-4AD7-A5EB-C9E1073A0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04D37-A57C-404F-B57C-E26D573D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4A698-835C-4C6F-AB5C-7BD3764F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4E5D73-9B91-4D8C-9BEA-CFA8D9EF8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6A3937-DA6C-4E45-98EC-7F1D960F2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7C7336-DD0D-4046-945B-8492BF936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BDDFCA-0259-4F39-AEB6-D3F4CA9E1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80B1C-1767-4777-80D4-97F7E292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92D397-D95B-4A45-85BE-5EFCD722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374EA6-817B-40D8-9C1E-530AA45A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2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CAE9F-4885-4154-9BA9-FD7D60FE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1B592C-37B4-4019-A2D0-E406674E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56B7BE-83FE-4059-8E06-7C928CC0E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598D0-7D00-471A-BE22-26FC94AC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00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8E50BA-997C-4AF5-8C7F-733BF395F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594C7-3435-4FAE-80FF-3B25BFF4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E38DCF-F910-4225-96BD-EA425A32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4991E-2E51-45DE-82AB-6B16E0D9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58D6A-7C76-4A6E-A876-D3B62B6A3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D3E4CC-4EC4-45A5-BF78-AAAE15A42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423D2E-E751-479E-8D27-E2BE38AF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4FD25-ACCA-40D9-8EEA-F80DC1F8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A9F84-39A3-4513-9681-1D131807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4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53EBF-CA8B-490C-9DF3-8A7D1C03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466D78-B9AF-44C1-8C76-23A63289A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8BEB8-C970-4D84-BFBD-ED263D1F8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4A1048-22F5-4F6A-B9A8-147E67E2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BCFD0-0858-4F7C-B0E8-7CED888C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CF970-CEBF-4F8A-957B-94C15CD8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46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F8D0CB-041A-47E5-BAB0-38ADE1CC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CF8B6-18ED-4A82-9421-9FB20DC1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5F669-A5F1-4216-B0D6-8E272E643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03200-D8F1-4BAA-AE07-72571892F0E4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71552E-407E-4B16-AB26-E8945453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B3C6E-C661-4DA7-9615-E6248FF24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77965-B82C-474E-AE41-A750899A7D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53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5E0AC-5159-4F4E-A429-BB84B5981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dirty="0"/>
              <a:t>7.</a:t>
            </a:r>
            <a:r>
              <a:rPr lang="ko-KR" altLang="en-US" dirty="0"/>
              <a:t>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5B30F8-B41B-4CB4-A445-10420C835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883977"/>
            <a:ext cx="4572000" cy="1655762"/>
          </a:xfrm>
        </p:spPr>
        <p:txBody>
          <a:bodyPr>
            <a:normAutofit lnSpcReduction="10000"/>
          </a:bodyPr>
          <a:lstStyle/>
          <a:p>
            <a:pPr marL="457200" indent="-457200" algn="l">
              <a:buAutoNum type="arabicPeriod"/>
            </a:pPr>
            <a:r>
              <a:rPr lang="ko-KR" altLang="en-US" dirty="0"/>
              <a:t>리스트의 기초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리스트 활용하기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 err="1"/>
              <a:t>튜플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 err="1"/>
              <a:t>딕셔너리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EE486C-0B3D-4240-AD35-4C04CB56C3B2}"/>
              </a:ext>
            </a:extLst>
          </p:cNvPr>
          <p:cNvCxnSpPr/>
          <p:nvPr/>
        </p:nvCxnSpPr>
        <p:spPr>
          <a:xfrm>
            <a:off x="1079863" y="931817"/>
            <a:ext cx="10310948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9C01A9-607E-48A3-88D9-A0085E7667F5}"/>
              </a:ext>
            </a:extLst>
          </p:cNvPr>
          <p:cNvCxnSpPr>
            <a:cxnSpLocks/>
          </p:cNvCxnSpPr>
          <p:nvPr/>
        </p:nvCxnSpPr>
        <p:spPr>
          <a:xfrm>
            <a:off x="1262743" y="566057"/>
            <a:ext cx="0" cy="52773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BAB83C-D432-4590-990A-D65F588FE6A0}"/>
              </a:ext>
            </a:extLst>
          </p:cNvPr>
          <p:cNvCxnSpPr/>
          <p:nvPr/>
        </p:nvCxnSpPr>
        <p:spPr>
          <a:xfrm>
            <a:off x="152400" y="3602038"/>
            <a:ext cx="10310948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45F06C-3AA8-41FE-A0AB-99BFA95867CC}"/>
              </a:ext>
            </a:extLst>
          </p:cNvPr>
          <p:cNvCxnSpPr>
            <a:cxnSpLocks/>
          </p:cNvCxnSpPr>
          <p:nvPr/>
        </p:nvCxnSpPr>
        <p:spPr>
          <a:xfrm>
            <a:off x="10820401" y="148046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3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E6436C-48AF-4AE4-95BA-96BFB3AAB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269" y="2063928"/>
            <a:ext cx="9827133" cy="205181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41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리스트의 다양한 형태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00EB75D-8695-4EC7-A0D3-2482ACA6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63" y="141514"/>
            <a:ext cx="7210687" cy="63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7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활용한 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리스트를 하나씩 추가하기</a:t>
            </a:r>
            <a:endParaRPr lang="en-US" altLang="ko-KR" dirty="0"/>
          </a:p>
          <a:p>
            <a:r>
              <a:rPr lang="ko-KR" altLang="en-US" dirty="0"/>
              <a:t>리스트이름</a:t>
            </a:r>
            <a:r>
              <a:rPr lang="en-US" altLang="ko-KR" dirty="0"/>
              <a:t>.append(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825F50-83B5-470E-8C58-5A5F2358D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60" y="478290"/>
            <a:ext cx="5062947" cy="6014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43B49-322C-4CE2-9C33-A6E7C7CC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41" y="3286919"/>
            <a:ext cx="40576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6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활용한 리스트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177EE8-1EB0-4F48-B537-D73CA302F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2380432"/>
            <a:ext cx="5610225" cy="25336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CC570F-5865-4F7C-8CC5-47A5769DC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" y="1903026"/>
            <a:ext cx="78867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활용한 리스트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69101F-DF88-4012-A8DB-7C9CFC50D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853"/>
            <a:ext cx="10515600" cy="41189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58EBB-342C-445D-9018-B29BD5F3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0" y="5581794"/>
            <a:ext cx="9559835" cy="1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7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92828A8-C2F2-4317-B01A-BF82F97B0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654" y="2058624"/>
            <a:ext cx="8041411" cy="195601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30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값에 접근하기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7D8529-4B2A-4903-8F34-FC8BF6BF2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569" y="1825534"/>
            <a:ext cx="8086725" cy="1143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21FB24D-D813-4235-B4A4-8F7F9D1F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3299595"/>
            <a:ext cx="11652060" cy="20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7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값에 접근하기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75BDA68-DB73-4731-8F51-E65FF4BE9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783" y="1857990"/>
            <a:ext cx="10515600" cy="990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4C0F6E7-F4FD-4A92-B9AA-7E00603E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" y="3359331"/>
            <a:ext cx="5953125" cy="2466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71558C-085B-4DB6-90CD-399FFABD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84" y="3359331"/>
            <a:ext cx="57626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47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4A16BBB-B43A-4B71-B383-18EAB178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037" y="2166507"/>
            <a:ext cx="7088774" cy="311678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76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덧셈과 곱셈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1A3119-EDE4-42EA-BAE9-DECC4A060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198" y="2050053"/>
            <a:ext cx="8520521" cy="372627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06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리스트의 개념을 이해하고 활용합니다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리스트 생성법을 익힙니다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튜플을</a:t>
            </a:r>
            <a:r>
              <a:rPr lang="ko-KR" altLang="en-US" dirty="0"/>
              <a:t> 이해하고 리스트와 차이점을 파악합니다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딕셔너리의</a:t>
            </a:r>
            <a:r>
              <a:rPr lang="ko-KR" altLang="en-US" dirty="0"/>
              <a:t> 개념과 활용법을 익힙니다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08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인덱스 오류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A481082-2475-4341-8CBA-52A54296F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542" y="2073455"/>
            <a:ext cx="7286891" cy="372625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748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오늘의 명언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여러 개의 명언을 리스트에 저장해 놓고</a:t>
            </a:r>
            <a:r>
              <a:rPr lang="en-US" altLang="ko-KR" dirty="0"/>
              <a:t>, </a:t>
            </a:r>
            <a:r>
              <a:rPr lang="ko-KR" altLang="en-US" dirty="0"/>
              <a:t>저장된 명언을 랜덤하게 출력하는 코드를 작성해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9A993C-9150-4A40-B558-CBFCB387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7" y="3054803"/>
            <a:ext cx="6172200" cy="2255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62753-D806-4153-B159-EB7B7D6D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24" y="2995613"/>
            <a:ext cx="33242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3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F7E02AB-3789-4D81-8CDA-8BC6F692F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361" y="1886584"/>
            <a:ext cx="10250151" cy="469855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608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변경하기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1016706-4BF6-4DBD-A39A-CC7C23E2A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751" y="1997256"/>
            <a:ext cx="5410200" cy="27241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F5534B5-281A-4E11-9861-65F24CB0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97" y="3936819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변경하기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3DBA1D-D996-49AF-9E85-D53DEEBAF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3359331"/>
            <a:ext cx="5826902" cy="244114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B26A24-E9C4-4A2E-A4EC-1CEB12BE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1" y="1975349"/>
            <a:ext cx="82105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0FB4583-3C77-42B5-8805-2BFADE29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984" y="2051119"/>
            <a:ext cx="5620157" cy="267746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42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개수 세기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C293B6-90EA-45DF-858F-3C946B78D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133" y="2021591"/>
            <a:ext cx="8875802" cy="40694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78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개수 세기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958D9A9-2FF3-4082-8A50-29DFB287D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66" y="1898475"/>
            <a:ext cx="8462118" cy="471632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46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개수 세기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DBA707-8391-423E-A350-8CC4B512B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358" y="1886584"/>
            <a:ext cx="9867972" cy="481382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05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개수 세기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6602B16-69A4-4E95-A3A1-928990E0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39" y="2021478"/>
            <a:ext cx="9639300" cy="24460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FE388C7-C177-418E-9D28-91C0C768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651194"/>
            <a:ext cx="96012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09347F-7C02-4907-802D-221910A81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7220"/>
            <a:ext cx="10515600" cy="254814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14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정렬</a:t>
            </a:r>
            <a:r>
              <a:rPr lang="en-US" altLang="ko-KR" dirty="0"/>
              <a:t>/</a:t>
            </a:r>
            <a:r>
              <a:rPr lang="ko-KR" altLang="en-US" dirty="0"/>
              <a:t>반전</a:t>
            </a:r>
            <a:r>
              <a:rPr lang="en-US" altLang="ko-KR" dirty="0"/>
              <a:t>/</a:t>
            </a:r>
            <a:r>
              <a:rPr lang="ko-KR" altLang="en-US" dirty="0"/>
              <a:t>복사하기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D8D2F2D-D973-40DA-9B8B-103A35F19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767" y="1973670"/>
            <a:ext cx="8091228" cy="481313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5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정렬</a:t>
            </a:r>
            <a:r>
              <a:rPr lang="en-US" altLang="ko-KR" dirty="0"/>
              <a:t>/</a:t>
            </a:r>
            <a:r>
              <a:rPr lang="ko-KR" altLang="en-US" dirty="0"/>
              <a:t>반전</a:t>
            </a:r>
            <a:r>
              <a:rPr lang="en-US" altLang="ko-KR" dirty="0"/>
              <a:t>/</a:t>
            </a:r>
            <a:r>
              <a:rPr lang="ko-KR" altLang="en-US" dirty="0"/>
              <a:t>복사하기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0D04719-E440-4B48-89DA-C876C02A7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981" y="1810157"/>
            <a:ext cx="8461272" cy="49418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388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FC91F9F-9F13-4F1B-A68A-0199993DE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2017100"/>
            <a:ext cx="10557283" cy="36673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4B4BE4D-5E59-4945-9E0A-6F9DBB4A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01" y="5951158"/>
            <a:ext cx="4010025" cy="438150"/>
          </a:xfrm>
          <a:prstGeom prst="rect">
            <a:avLst/>
          </a:prstGeom>
        </p:spPr>
      </p:pic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7A7E3A52-4C8C-4D08-9F8C-DFC322AA7F82}"/>
              </a:ext>
            </a:extLst>
          </p:cNvPr>
          <p:cNvSpPr/>
          <p:nvPr/>
        </p:nvSpPr>
        <p:spPr>
          <a:xfrm>
            <a:off x="1197630" y="6006578"/>
            <a:ext cx="4010025" cy="438150"/>
          </a:xfrm>
          <a:prstGeom prst="roundRect">
            <a:avLst/>
          </a:prstGeom>
          <a:solidFill>
            <a:srgbClr val="FABE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559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790B711-BDAB-4B7D-AA60-A348168EF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518" y="2301240"/>
            <a:ext cx="6226351" cy="114207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6633B69-BD36-486B-B60D-3C4D128B8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2"/>
          <a:stretch/>
        </p:blipFill>
        <p:spPr>
          <a:xfrm>
            <a:off x="1367518" y="4061007"/>
            <a:ext cx="9267825" cy="24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0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644CED7-572E-45C1-A7BC-63081D6F8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290" y="217714"/>
            <a:ext cx="7541620" cy="62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9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심사위원 점수 결과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동계 올림픽에서 피겨 스케이팅 경기는</a:t>
            </a:r>
            <a:r>
              <a:rPr lang="en-US" altLang="ko-KR" dirty="0"/>
              <a:t>, </a:t>
            </a:r>
            <a:r>
              <a:rPr lang="ko-KR" altLang="en-US" dirty="0"/>
              <a:t>심사위원 </a:t>
            </a:r>
            <a:r>
              <a:rPr lang="en-US" altLang="ko-KR" dirty="0"/>
              <a:t>5</a:t>
            </a:r>
            <a:r>
              <a:rPr lang="ko-KR" altLang="en-US" dirty="0"/>
              <a:t>명이 점수를 각 </a:t>
            </a:r>
            <a:r>
              <a:rPr lang="en-US" altLang="ko-KR" dirty="0"/>
              <a:t>10</a:t>
            </a:r>
            <a:r>
              <a:rPr lang="ko-KR" altLang="en-US" dirty="0"/>
              <a:t>점 만점으로 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김연아 선수의 경기 후에 </a:t>
            </a:r>
            <a:r>
              <a:rPr lang="en-US" altLang="ko-KR" dirty="0"/>
              <a:t>5</a:t>
            </a:r>
            <a:r>
              <a:rPr lang="ko-KR" altLang="en-US" dirty="0"/>
              <a:t>명 심사위원의 점수를 리스트에 저장하고 점수의 평균을 구하는 프로그램을 구현해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0CAC7E8-E22B-471B-A698-413A767A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0" y="3648116"/>
            <a:ext cx="4400007" cy="29540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89FEE4-B6DA-4597-8795-77E0C8A9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414" y="3883268"/>
            <a:ext cx="2113734" cy="24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7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D39734A-8FBC-4DF6-8ED1-DBEFA9AF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037" y="1436917"/>
            <a:ext cx="8699856" cy="53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56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형성평가 </a:t>
            </a:r>
            <a:r>
              <a:rPr lang="en-US" altLang="ko-KR" sz="4000" dirty="0"/>
              <a:t>: </a:t>
            </a:r>
            <a:r>
              <a:rPr lang="ko-KR" altLang="en-US" sz="4000" dirty="0"/>
              <a:t>컴퓨터끼리 가위바위보 대결하기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대의 컴퓨터끼리 가위바위보 게임을 </a:t>
            </a:r>
            <a:r>
              <a:rPr lang="en-US" altLang="ko-KR" dirty="0"/>
              <a:t>10000</a:t>
            </a:r>
            <a:r>
              <a:rPr lang="ko-KR" altLang="en-US" dirty="0"/>
              <a:t>번 시키고 최종적으로 누가 더 많이 이겼는지 결과를 확인해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C44025B-AC31-4470-9FA8-27BEC993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1656"/>
            <a:ext cx="6255342" cy="2986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0E88C-AFD6-422C-865B-53354F64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42" y="3227806"/>
            <a:ext cx="33147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24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50166"/>
          </a:xfrm>
        </p:spPr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A167112-D4CA-4A23-A00B-C067236B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67" y="1375954"/>
            <a:ext cx="7881265" cy="53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0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읽기 전용의 리스트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소괄호로 생성함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리스트와 상당히 비슷하지만 값을 읽을 수만 있고 수정할 수는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40C9E69-7BA0-407A-BA73-5E100C9B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342" y="141514"/>
            <a:ext cx="6528254" cy="40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EAA357E-B6B3-493C-8F09-CC511F45F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512" y="2141537"/>
            <a:ext cx="5810025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B19C83-3506-4118-8794-00BBD5EE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88" y="2141536"/>
            <a:ext cx="4007597" cy="31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95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002BB41-99EA-45C1-8D1C-9F28B315A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623" y="1917135"/>
            <a:ext cx="10515600" cy="235115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42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01168B-4694-485B-96E9-F96CBB375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938" y="1991087"/>
            <a:ext cx="10162899" cy="48145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630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73B12A-DAFC-4CEF-9935-341D7BEB9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444" y="1976959"/>
            <a:ext cx="4686300" cy="2428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EF11250-85D1-4BB0-AC8E-4614F7A7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632370"/>
            <a:ext cx="10287000" cy="1838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B3D3F2-15EB-4ABB-BF57-827C5755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659" y="387305"/>
            <a:ext cx="6648719" cy="11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활용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CA87ED3-1775-432D-8C1B-819E8C72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265" y="1952625"/>
            <a:ext cx="7287167" cy="22555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FC9111B-E53E-498A-8FFD-12EA4C17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4030617"/>
            <a:ext cx="7628709" cy="27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3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활용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26DB67-5EC8-4EEF-9D2A-9B790A87B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106" y="2966902"/>
            <a:ext cx="3877760" cy="207807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DF1D98D-2DEF-4476-92B3-3D4615FA1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71" y="2049642"/>
            <a:ext cx="6958151" cy="44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14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A24A4FC-5CA6-44CA-9532-AFEC00462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11" y="1973670"/>
            <a:ext cx="9830800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0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단어 의미 그대로 </a:t>
            </a:r>
            <a:r>
              <a:rPr lang="en-US" altLang="ko-KR" dirty="0"/>
              <a:t>‘</a:t>
            </a:r>
            <a:r>
              <a:rPr lang="ko-KR" altLang="en-US" dirty="0"/>
              <a:t>사전</a:t>
            </a:r>
            <a:r>
              <a:rPr lang="en-US" altLang="ko-KR" dirty="0"/>
              <a:t>’</a:t>
            </a:r>
            <a:r>
              <a:rPr lang="ko-KR" altLang="en-US" dirty="0"/>
              <a:t>과 같은 구조를 가짐</a:t>
            </a:r>
            <a:endParaRPr lang="en-US" altLang="ko-KR" dirty="0"/>
          </a:p>
          <a:p>
            <a:r>
              <a:rPr lang="ko-KR" altLang="en-US" dirty="0"/>
              <a:t>즉 </a:t>
            </a:r>
            <a:r>
              <a:rPr lang="ko-KR" altLang="en-US" dirty="0" err="1"/>
              <a:t>딕셔너리는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쌍이 하나로 묶이는 자료구조를 의미함</a:t>
            </a:r>
            <a:endParaRPr lang="en-US" altLang="ko-KR" dirty="0"/>
          </a:p>
          <a:p>
            <a:r>
              <a:rPr lang="ko-KR" altLang="en-US" dirty="0" err="1"/>
              <a:t>딕셔너리는</a:t>
            </a:r>
            <a:r>
              <a:rPr lang="ko-KR" altLang="en-US" dirty="0"/>
              <a:t> 중괄호</a:t>
            </a:r>
            <a:r>
              <a:rPr lang="en-US" altLang="ko-KR" dirty="0"/>
              <a:t>{ } </a:t>
            </a:r>
            <a:r>
              <a:rPr lang="ko-KR" altLang="en-US" dirty="0"/>
              <a:t>로 묶여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이루어짐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B7B39F-945F-42FD-B568-95723F8CB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38" y="3238542"/>
            <a:ext cx="2916415" cy="1858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6C3A23-FBED-414B-AB36-F28A6A8AE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23782"/>
            <a:ext cx="9001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45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7F6E7E6-664B-4B59-BB37-9AE97B09E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91" y="2113734"/>
            <a:ext cx="8099240" cy="18399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A26244B-4836-489C-BFBE-8D21A432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91" y="4111625"/>
            <a:ext cx="5164455" cy="16708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71C8D0-3243-4F79-9A6F-57D0AC1A5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1" y="5940424"/>
            <a:ext cx="8586650" cy="7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43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생성과 삭제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E4E7A7D-F600-4DE2-922E-6E5C7A00F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1" y="1917117"/>
            <a:ext cx="5397132" cy="260508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B17377C-E296-4CA9-A4A1-10440ECB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1" y="4721272"/>
            <a:ext cx="110966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8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 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1F7FD9-813E-4C53-83AE-83B3EDBA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271"/>
            <a:ext cx="10515600" cy="210578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6B3A505-2EE9-4136-8D2F-0F91823F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74" y="4295006"/>
            <a:ext cx="10515600" cy="21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4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하나씩 사용하던 변수를 붙여서 한 줄로 </a:t>
            </a:r>
            <a:r>
              <a:rPr lang="ko-KR" altLang="en-US" dirty="0" err="1"/>
              <a:t>붙여놓은</a:t>
            </a:r>
            <a:r>
              <a:rPr lang="ko-KR" altLang="en-US" dirty="0"/>
              <a:t> 개념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6E675E-76F4-46CC-9BBC-B0BED5C1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7" y="3299596"/>
            <a:ext cx="4928508" cy="196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A68AD4-F94F-4837-8E20-1664D9A06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55" y="2857001"/>
            <a:ext cx="5857875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EE3224-BE39-41F2-ABAF-A93A78E4E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65" y="4076201"/>
            <a:ext cx="32575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86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생성과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딕셔너리의</a:t>
            </a:r>
            <a:r>
              <a:rPr lang="ko-KR" altLang="en-US" dirty="0"/>
              <a:t> 키는 중복되지 않고 유일함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딕셔너리의</a:t>
            </a:r>
            <a:r>
              <a:rPr lang="ko-KR" altLang="en-US" dirty="0"/>
              <a:t> 값은 중복되어도 상관없습니다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4D6F6DE-A364-4643-89FB-6E6AFBAB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36" y="3599905"/>
            <a:ext cx="11191875" cy="240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5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생성과 삭제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9097319-A86C-49BC-9F77-A8084FE16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0157"/>
            <a:ext cx="10515600" cy="176034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13D9705-4BE0-494B-BB4C-AC227A83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4005942"/>
            <a:ext cx="11382375" cy="28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8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010702-FC1B-43D5-B96E-B113E84F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795" y="1854808"/>
            <a:ext cx="10515600" cy="314838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65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E869B7C-B9C4-43AB-88FB-C1E085BEB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2" y="1878172"/>
            <a:ext cx="9355180" cy="200585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74477B8-6BEF-44F4-B978-0D0296C7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0111"/>
            <a:ext cx="101822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73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9CBD7F9-D088-4405-8659-994DA0D87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074" y="1927846"/>
            <a:ext cx="10515600" cy="217875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B13E70-F0CD-41E2-AD7F-916E38FF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06900"/>
            <a:ext cx="10773863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84007FF-25EE-4637-BE1D-27CB3B3A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2301081"/>
            <a:ext cx="10172700" cy="34004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56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F005596-73BE-4A6D-BE79-C0F1CA206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526" y="1851523"/>
            <a:ext cx="8377642" cy="249989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4CEADFE-82ED-478B-952A-2F9A3653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41" y="4387647"/>
            <a:ext cx="10821756" cy="24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0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A840D2-A4AD-409A-92AB-2D8E6EA1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7613"/>
            <a:ext cx="9620794" cy="53154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3390FD-66AE-45A5-805D-7DB4C5BE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276" y="344171"/>
            <a:ext cx="4095750" cy="438150"/>
          </a:xfrm>
          <a:prstGeom prst="rect">
            <a:avLst/>
          </a:prstGeom>
        </p:spPr>
      </p:pic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E2ECF6EB-8577-4C77-A47F-72E649C66E32}"/>
              </a:ext>
            </a:extLst>
          </p:cNvPr>
          <p:cNvSpPr/>
          <p:nvPr/>
        </p:nvSpPr>
        <p:spPr>
          <a:xfrm>
            <a:off x="7322276" y="365125"/>
            <a:ext cx="4031524" cy="438150"/>
          </a:xfrm>
          <a:prstGeom prst="roundRect">
            <a:avLst/>
          </a:prstGeom>
          <a:solidFill>
            <a:srgbClr val="FABE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039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형성평가 </a:t>
            </a:r>
            <a:r>
              <a:rPr lang="en-US" altLang="ko-KR" sz="3200" dirty="0"/>
              <a:t>: </a:t>
            </a:r>
            <a:r>
              <a:rPr lang="ko-KR" altLang="en-US" sz="3200" dirty="0"/>
              <a:t>가수 정보를 </a:t>
            </a:r>
            <a:r>
              <a:rPr lang="ko-KR" altLang="en-US" sz="3200" dirty="0" err="1"/>
              <a:t>딕셔너리에</a:t>
            </a:r>
            <a:r>
              <a:rPr lang="ko-KR" altLang="en-US" sz="3200" dirty="0"/>
              <a:t> 저장하고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구조를 활용해서 가수 그룹의 이름</a:t>
            </a:r>
            <a:r>
              <a:rPr lang="en-US" altLang="ko-KR" dirty="0"/>
              <a:t>, </a:t>
            </a:r>
            <a:r>
              <a:rPr lang="ko-KR" altLang="en-US" dirty="0"/>
              <a:t>구성원수</a:t>
            </a:r>
            <a:r>
              <a:rPr lang="en-US" altLang="ko-KR" dirty="0"/>
              <a:t>, </a:t>
            </a:r>
            <a:r>
              <a:rPr lang="ko-KR" altLang="en-US" dirty="0"/>
              <a:t>데뷔 프로그램</a:t>
            </a:r>
            <a:r>
              <a:rPr lang="en-US" altLang="ko-KR" dirty="0"/>
              <a:t>, </a:t>
            </a:r>
            <a:r>
              <a:rPr lang="ko-KR" altLang="en-US" dirty="0" err="1"/>
              <a:t>대표곡을</a:t>
            </a:r>
            <a:r>
              <a:rPr lang="ko-KR" altLang="en-US" dirty="0"/>
              <a:t> 저장하고 저장된 </a:t>
            </a:r>
            <a:r>
              <a:rPr lang="ko-KR" altLang="en-US" dirty="0" err="1"/>
              <a:t>딕셔너리를</a:t>
            </a:r>
            <a:r>
              <a:rPr lang="ko-KR" altLang="en-US" dirty="0"/>
              <a:t> 모두 출력하는 프로그램을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C1DE19A-D0C1-4698-809F-FA3AB9EA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3205979"/>
            <a:ext cx="4188105" cy="32122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21142F-24CF-4D44-B543-486EAB74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24" y="3296627"/>
            <a:ext cx="5195207" cy="28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02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39355D-98B1-45C8-830C-198B74E6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037" y="2045402"/>
            <a:ext cx="9171546" cy="44474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90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0FA122-FA86-45AC-ACCF-810F295E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51" y="1982380"/>
            <a:ext cx="1031589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648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편의점 재고 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7704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편의점 물품의 재고를 관리하는 코드를 작성해 봅시다</a:t>
            </a:r>
            <a:r>
              <a:rPr lang="en-US" altLang="ko-KR" dirty="0"/>
              <a:t>. </a:t>
            </a:r>
            <a:r>
              <a:rPr lang="ko-KR" altLang="en-US" dirty="0"/>
              <a:t>사용자가 편의점 물품과 재고량을 입력하면 </a:t>
            </a:r>
            <a:r>
              <a:rPr lang="ko-KR" altLang="en-US" dirty="0" err="1"/>
              <a:t>딕셔너리에</a:t>
            </a:r>
            <a:r>
              <a:rPr lang="ko-KR" altLang="en-US" dirty="0"/>
              <a:t> 키를 물품으로</a:t>
            </a:r>
            <a:r>
              <a:rPr lang="en-US" altLang="ko-KR" dirty="0"/>
              <a:t>, </a:t>
            </a:r>
            <a:r>
              <a:rPr lang="ko-KR" altLang="en-US" dirty="0"/>
              <a:t>재고량을 값으로 저장시키겠습니다</a:t>
            </a:r>
            <a:r>
              <a:rPr lang="en-US" altLang="ko-KR" dirty="0"/>
              <a:t>. </a:t>
            </a:r>
            <a:r>
              <a:rPr lang="ko-KR" altLang="en-US" dirty="0"/>
              <a:t>그리고 재고량이 있는 물품을 검색하는 프로그램을 작성해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76CD311-0DA0-447C-B86A-562E31CA7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075" y="1348060"/>
            <a:ext cx="5072055" cy="53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52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FE16DF-D2E3-4D17-BD68-9B4B7A62B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170" y="1384663"/>
            <a:ext cx="6395737" cy="53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67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744"/>
          </a:xfrm>
        </p:spPr>
        <p:txBody>
          <a:bodyPr/>
          <a:lstStyle/>
          <a:p>
            <a:r>
              <a:rPr lang="ko-KR" altLang="en-US" dirty="0" err="1"/>
              <a:t>실전예제</a:t>
            </a:r>
            <a:r>
              <a:rPr lang="ko-KR" altLang="en-US" dirty="0"/>
              <a:t> </a:t>
            </a:r>
            <a:r>
              <a:rPr lang="en-US" altLang="ko-KR" dirty="0"/>
              <a:t>: 100</a:t>
            </a:r>
            <a:r>
              <a:rPr lang="ko-KR" altLang="en-US" dirty="0"/>
              <a:t>마리의 거북이 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1DD42839-D893-49D6-BB37-7C9F775DB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635" y="141514"/>
            <a:ext cx="229552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760F283-FBFE-4E78-93AE-79E2459BD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589" y="1351189"/>
            <a:ext cx="9605533" cy="54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98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실전예제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AE6D1E-22A0-412B-98A3-90DD73BE7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768" y="1485991"/>
            <a:ext cx="7934379" cy="5174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F34CE7-8F83-4B5E-90D8-CEB381C6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5" y="2978330"/>
            <a:ext cx="3508354" cy="37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70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B60-D9B2-4DEB-8D88-A3CF4141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20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0FA122-FA86-45AC-ACCF-810F295E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51" y="1982380"/>
            <a:ext cx="1031589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54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0FA122-FA86-45AC-ACCF-810F295E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51" y="1982380"/>
            <a:ext cx="1031589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18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424F8-B984-49F4-912E-A6E7A731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60FA122-FA86-45AC-ACCF-810F295E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51" y="1982380"/>
            <a:ext cx="1031589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A0E9EB-5C37-4B2E-82F3-F76AA4B45691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AAABFD-2F02-4114-94A8-43E748D818FD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DFB1B7-7D02-48C5-9952-A0DFFA821931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92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438</Words>
  <Application>Microsoft Office PowerPoint</Application>
  <PresentationFormat>와이드스크린</PresentationFormat>
  <Paragraphs>101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7" baseType="lpstr">
      <vt:lpstr>맑은 고딕</vt:lpstr>
      <vt:lpstr>Arial</vt:lpstr>
      <vt:lpstr>Office 테마</vt:lpstr>
      <vt:lpstr>7. 리스트, 튜플, 딕셔너리</vt:lpstr>
      <vt:lpstr>학습목표</vt:lpstr>
      <vt:lpstr>리스트의 개념</vt:lpstr>
      <vt:lpstr>리스트의 개념</vt:lpstr>
      <vt:lpstr>리스트의 개념</vt:lpstr>
      <vt:lpstr>리스트 생성</vt:lpstr>
      <vt:lpstr>리스트 생성</vt:lpstr>
      <vt:lpstr>리스트 생성</vt:lpstr>
      <vt:lpstr>리스트 생성</vt:lpstr>
      <vt:lpstr>확인문제</vt:lpstr>
      <vt:lpstr>리스트의 개념</vt:lpstr>
      <vt:lpstr>for문을 활용한 리스트</vt:lpstr>
      <vt:lpstr>for문을 활용한 리스트</vt:lpstr>
      <vt:lpstr>for문을 활용한 리스트</vt:lpstr>
      <vt:lpstr>확인문제</vt:lpstr>
      <vt:lpstr>리스트 값에 접근하기</vt:lpstr>
      <vt:lpstr>리스트 값에 접근하기</vt:lpstr>
      <vt:lpstr>확인문제</vt:lpstr>
      <vt:lpstr>리스트의 덧셈과 곱셈</vt:lpstr>
      <vt:lpstr>리스트 인덱스 오류</vt:lpstr>
      <vt:lpstr>형성평가 : 오늘의 명언 출력하기</vt:lpstr>
      <vt:lpstr>형성평가 : 소스코드</vt:lpstr>
      <vt:lpstr>리스트 값 변경하기</vt:lpstr>
      <vt:lpstr>리스트 값 변경하기</vt:lpstr>
      <vt:lpstr>확인문제</vt:lpstr>
      <vt:lpstr>리스트 값 삽입/삭제/개수 세기</vt:lpstr>
      <vt:lpstr>리스트 값 삽입/삭제/개수 세기</vt:lpstr>
      <vt:lpstr>리스트 값 삽입/삭제/개수 세기</vt:lpstr>
      <vt:lpstr>리스트 값 삽입/삭제/개수 세기</vt:lpstr>
      <vt:lpstr>리스트 정렬/반전/복사하기</vt:lpstr>
      <vt:lpstr>리스트 정렬/반전/복사하기</vt:lpstr>
      <vt:lpstr>확인문제</vt:lpstr>
      <vt:lpstr>2차원 리스트</vt:lpstr>
      <vt:lpstr>2차원 리스트</vt:lpstr>
      <vt:lpstr>형성평가 : 심사위원 점수 결과 구하기</vt:lpstr>
      <vt:lpstr>형성평가 : 소스코드</vt:lpstr>
      <vt:lpstr>형성평가 : 컴퓨터끼리 가위바위보 대결하기</vt:lpstr>
      <vt:lpstr>형성평가 : 소스코드</vt:lpstr>
      <vt:lpstr>튜플의 개념</vt:lpstr>
      <vt:lpstr>튜플의 개념</vt:lpstr>
      <vt:lpstr>튜플의 개념</vt:lpstr>
      <vt:lpstr>튜플의 개념</vt:lpstr>
      <vt:lpstr>튜플의 활용</vt:lpstr>
      <vt:lpstr>튜플의 활용</vt:lpstr>
      <vt:lpstr>확인문제</vt:lpstr>
      <vt:lpstr>딕셔너리의 개념</vt:lpstr>
      <vt:lpstr>딕셔너리의 개념</vt:lpstr>
      <vt:lpstr>딕셔너리의 생성과 삭제</vt:lpstr>
      <vt:lpstr>딕셔너리의 생성 예제</vt:lpstr>
      <vt:lpstr>딕셔너리의 생성과 삭제</vt:lpstr>
      <vt:lpstr>딕셔너리의 생성과 삭제</vt:lpstr>
      <vt:lpstr>딕셔너리의 사용</vt:lpstr>
      <vt:lpstr>딕셔너리의 사용</vt:lpstr>
      <vt:lpstr>딕셔너리의 사용</vt:lpstr>
      <vt:lpstr>딕셔너리의 사용</vt:lpstr>
      <vt:lpstr>딕셔너리의 사용</vt:lpstr>
      <vt:lpstr>딕셔너리의 사용</vt:lpstr>
      <vt:lpstr>형성평가 : 가수 정보를 딕셔너리에 저장하고 출력하기</vt:lpstr>
      <vt:lpstr>형성평가 : 소스코드</vt:lpstr>
      <vt:lpstr>형성평가 : 편의점 재고 관리하기</vt:lpstr>
      <vt:lpstr>형성평가 : 소스코드</vt:lpstr>
      <vt:lpstr>실전예제 : 100마리의 거북이 쇼</vt:lpstr>
      <vt:lpstr>실전예제 : 소스코드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 리스트, 튜플, 딕셔너리</dc:title>
  <dc:creator>ITNSA</dc:creator>
  <cp:lastModifiedBy>ITNSA</cp:lastModifiedBy>
  <cp:revision>22</cp:revision>
  <dcterms:created xsi:type="dcterms:W3CDTF">2022-07-21T10:51:23Z</dcterms:created>
  <dcterms:modified xsi:type="dcterms:W3CDTF">2022-07-22T06:14:10Z</dcterms:modified>
</cp:coreProperties>
</file>